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7" r:id="rId2"/>
  </p:sldMasterIdLst>
  <p:notesMasterIdLst>
    <p:notesMasterId r:id="rId9"/>
  </p:notesMasterIdLst>
  <p:handoutMasterIdLst>
    <p:handoutMasterId r:id="rId10"/>
  </p:handoutMasterIdLst>
  <p:sldIdLst>
    <p:sldId id="290" r:id="rId3"/>
    <p:sldId id="337" r:id="rId4"/>
    <p:sldId id="336" r:id="rId5"/>
    <p:sldId id="339" r:id="rId6"/>
    <p:sldId id="338" r:id="rId7"/>
    <p:sldId id="328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18.11.2020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7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5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81137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3169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2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4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18.11.2020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3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8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2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5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8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4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1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7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1947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620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620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331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15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18.11.2020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18.11.2020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18.11.2020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18.11.2020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18.11.2020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49" r:id="rId2"/>
    <p:sldLayoutId id="2147483660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93" r:id="rId15"/>
    <p:sldLayoutId id="2147483696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03voa\Desktop\WORK\Фирменный стиль\Шаблоны презентации\Картинки для презы\phon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 b="62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61645" y="2204864"/>
            <a:ext cx="3528392" cy="1470025"/>
          </a:xfrm>
        </p:spPr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Кредиты на развитие бизнеса для самозанятых</a:t>
            </a:r>
            <a:endParaRPr lang="ru-RU" dirty="0">
              <a:solidFill>
                <a:srgbClr val="4D4D4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17" y="452640"/>
            <a:ext cx="3850683" cy="12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Дуга 50"/>
          <p:cNvSpPr/>
          <p:nvPr/>
        </p:nvSpPr>
        <p:spPr>
          <a:xfrm rot="5075208">
            <a:off x="-929388" y="-2901500"/>
            <a:ext cx="6293850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331640" y="6119465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848376" y="331195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84280" y="4355281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048176" y="500547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968056" y="5480918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275856" y="5956399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31640" y="6335489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9852" y="6047457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5615409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5111353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6276" y="4300317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20372" y="305001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5669050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2" y="5401923"/>
            <a:ext cx="203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9952" y="4824118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2080" y="4209145"/>
            <a:ext cx="146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6483" y="3744362"/>
            <a:ext cx="203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6309" y="3066309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028384" y="262069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51005" y="237530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2333" y="2375049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1260860"/>
            <a:ext cx="77768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дочерняя организация АО «Корпорация «МСП»  - института развития в сфере поддержки малого и среднего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предпринимательства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</a:t>
            </a:r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</a:t>
            </a:r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передовых</a:t>
            </a:r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технологий </a:t>
            </a:r>
            <a:r>
              <a:rPr lang="ru-RU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 решений, повышения качества обслуживания, предложения полного спектра услуг</a:t>
            </a:r>
            <a:endParaRPr lang="ru-RU" sz="1100" dirty="0" smtClean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2474019"/>
            <a:ext cx="51325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России на осуществление банковских операций выдана Банку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25.01.2000)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(Лицензии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 профессионального участника рынка ценных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бумаг)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Рейтинги ведущих агентств: </a:t>
            </a:r>
          </a:p>
          <a:p>
            <a:pPr marL="285750" indent="428625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А+ (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(АКРА)</a:t>
            </a:r>
          </a:p>
          <a:p>
            <a:pPr marL="285750" lvl="1" indent="428625"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ruA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(Эксперт РА)</a:t>
            </a: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48059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794" y="598868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6,25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3789040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553573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55357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936965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85771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74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95674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4077072"/>
            <a:ext cx="3708920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500 тысяч рублей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включительно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500 тысяч до 1 млн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рублей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рок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регистрации Заемщика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на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дату подачи заявки - от 3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en-US" sz="800" i="1" dirty="0" smtClean="0">
              <a:solidFill>
                <a:srgbClr val="4D4D4D"/>
              </a:solidFill>
              <a:latin typeface="Arial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1 млн до 5 млн рублей </a:t>
            </a:r>
            <a:r>
              <a:rPr lang="ru-RU" sz="800" i="1" dirty="0" smtClean="0">
                <a:solidFill>
                  <a:srgbClr val="4D4D4D"/>
                </a:solidFill>
                <a:latin typeface="Times New Roman"/>
                <a:ea typeface="Calibri"/>
              </a:rPr>
              <a:t>(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срок регистрации Заемщика на дату подачи заявки - от 6 месяцев).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 1 млн руб.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916832"/>
            <a:ext cx="3865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Физические </a:t>
            </a: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».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заемщика отсутствует отрицательная кредитная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история.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текущей деятельности заемщика покрывает расходы на обслуживание и погашение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301208"/>
            <a:ext cx="39959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3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23528" y="908719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27" y="1594826"/>
            <a:ext cx="3260041" cy="35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62880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кредитов физических лиц, не являющихся индивидуальными предпринимателями, 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1 млн рублей.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9794" y="5688994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6,25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391" y="522920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522920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58281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558023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65021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 самозанятых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791069" y="366940"/>
            <a:ext cx="1527063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3239234"/>
            <a:ext cx="3865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.</a:t>
            </a:r>
          </a:p>
          <a:p>
            <a:pPr algn="just">
              <a:buClr>
                <a:srgbClr val="ED1B34"/>
              </a:buClr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359568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</a:t>
            </a:r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.</a:t>
            </a:r>
          </a:p>
          <a:p>
            <a:endParaRPr lang="ru-RU" sz="1200" b="1" dirty="0" smtClean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714875" y="1674721"/>
            <a:ext cx="3409950" cy="35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4091318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lang="ru-RU" sz="10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730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7584" y="4523366"/>
            <a:ext cx="3708920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1 млн рублей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бъект 5"/>
          <p:cNvSpPr txBox="1">
            <a:spLocks/>
          </p:cNvSpPr>
          <p:nvPr/>
        </p:nvSpPr>
        <p:spPr>
          <a:xfrm>
            <a:off x="323528" y="908719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323528" y="764704"/>
            <a:ext cx="3703091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Как подать заявку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067" y="3680769"/>
            <a:ext cx="19750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476BF"/>
                </a:solidFill>
                <a:latin typeface="Arial"/>
              </a:rPr>
              <a:t>Заявка</a:t>
            </a:r>
            <a:endParaRPr lang="en-US" sz="1400" b="1" kern="0" dirty="0" smtClean="0">
              <a:solidFill>
                <a:srgbClr val="0476BF"/>
              </a:solidFill>
              <a:latin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Заполнение полей с параметрами кредита (цель, сумма, срок, продукт, источник погашения, валюта)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10-15 минут</a:t>
            </a:r>
            <a:endParaRPr lang="en-US" sz="1000" kern="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ev01"/>
          <p:cNvSpPr/>
          <p:nvPr/>
        </p:nvSpPr>
        <p:spPr>
          <a:xfrm>
            <a:off x="750739" y="2382757"/>
            <a:ext cx="1209747" cy="1209747"/>
          </a:xfrm>
          <a:prstGeom prst="ellipse">
            <a:avLst/>
          </a:prstGeom>
          <a:solidFill>
            <a:srgbClr val="0476BF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0476BF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844" y="3680769"/>
            <a:ext cx="2016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E5A8B"/>
                </a:solidFill>
              </a:rPr>
              <a:t>Анкета</a:t>
            </a:r>
            <a:endParaRPr lang="en-US" sz="1400" b="1" kern="0" dirty="0" smtClean="0">
              <a:solidFill>
                <a:srgbClr val="0E5A8B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Заполнение карточки, часть информации заполнена автоматически из внешних источников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30-45 минут</a:t>
            </a:r>
            <a:endParaRPr lang="en-US" sz="1000" kern="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ev02"/>
          <p:cNvSpPr/>
          <p:nvPr/>
        </p:nvSpPr>
        <p:spPr>
          <a:xfrm>
            <a:off x="2775094" y="2382757"/>
            <a:ext cx="1209747" cy="1209747"/>
          </a:xfrm>
          <a:prstGeom prst="ellipse">
            <a:avLst/>
          </a:prstGeom>
          <a:solidFill>
            <a:srgbClr val="0E5A8B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0" kern="0" dirty="0">
              <a:solidFill>
                <a:srgbClr val="0E5A8B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6777" y="3680769"/>
            <a:ext cx="1999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32ACFA"/>
                </a:solidFill>
              </a:rPr>
              <a:t>Документы</a:t>
            </a:r>
            <a:endParaRPr lang="en-US" sz="1400" b="1" kern="0" dirty="0" smtClean="0">
              <a:solidFill>
                <a:srgbClr val="32ACFA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Добавление документов к заявке, система автоматически формирует пакет документов, которые необходимо приложить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30 минут </a:t>
            </a:r>
          </a:p>
          <a:p>
            <a:pPr algn="ctr">
              <a:spcBef>
                <a:spcPct val="20000"/>
              </a:spcBef>
              <a:defRPr/>
            </a:pPr>
            <a:endParaRPr lang="ru-RU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ru-RU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2" name="Sev03"/>
          <p:cNvSpPr/>
          <p:nvPr/>
        </p:nvSpPr>
        <p:spPr>
          <a:xfrm>
            <a:off x="4811800" y="2382757"/>
            <a:ext cx="1209747" cy="1209747"/>
          </a:xfrm>
          <a:prstGeom prst="ellipse">
            <a:avLst/>
          </a:prstGeom>
          <a:solidFill>
            <a:srgbClr val="32ACFA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32ACFA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5257" y="3680769"/>
            <a:ext cx="191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D4D4D"/>
                </a:solidFill>
              </a:rPr>
              <a:t>Отправка на рассмотрение</a:t>
            </a:r>
            <a:endParaRPr lang="en-US" sz="1000" kern="0" dirty="0" smtClean="0">
              <a:solidFill>
                <a:srgbClr val="4D4D4D"/>
              </a:solidFill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7172402" y="2116403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176" y="4850576"/>
            <a:ext cx="784586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ru-RU" dirty="0"/>
              <a:t>УКЭП  клиента на этапе заведения заявки не потребуется, при регистрации в системе необходимо выбрать систему налогообложения НПД</a:t>
            </a:r>
          </a:p>
          <a:p>
            <a:pPr algn="ctr"/>
            <a:r>
              <a:rPr lang="ru-RU" dirty="0"/>
              <a:t> (УКЭП будет необходим на этапе заключения кредитного договора)</a:t>
            </a:r>
            <a:endParaRPr lang="en-US" dirty="0"/>
          </a:p>
        </p:txBody>
      </p:sp>
      <p:sp>
        <p:nvSpPr>
          <p:cNvPr id="16" name="Sev04"/>
          <p:cNvSpPr/>
          <p:nvPr/>
        </p:nvSpPr>
        <p:spPr>
          <a:xfrm>
            <a:off x="6804248" y="2337259"/>
            <a:ext cx="1209747" cy="1209747"/>
          </a:xfrm>
          <a:prstGeom prst="ellipse">
            <a:avLst/>
          </a:prstGeom>
          <a:solidFill>
            <a:srgbClr val="A1A1A1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A1A1A1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7177525" y="2692967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42"/>
          <p:cNvSpPr>
            <a:spLocks noEditPoints="1"/>
          </p:cNvSpPr>
          <p:nvPr/>
        </p:nvSpPr>
        <p:spPr bwMode="auto">
          <a:xfrm>
            <a:off x="1103252" y="2776986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Freeform 178"/>
          <p:cNvSpPr>
            <a:spLocks noEditPoints="1"/>
          </p:cNvSpPr>
          <p:nvPr/>
        </p:nvSpPr>
        <p:spPr bwMode="auto">
          <a:xfrm>
            <a:off x="5164313" y="2804138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Freeform 86"/>
          <p:cNvSpPr>
            <a:spLocks noEditPoints="1"/>
          </p:cNvSpPr>
          <p:nvPr/>
        </p:nvSpPr>
        <p:spPr bwMode="auto">
          <a:xfrm>
            <a:off x="3207146" y="2703431"/>
            <a:ext cx="345642" cy="58155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5720189"/>
            <a:ext cx="81750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176" y="1340768"/>
            <a:ext cx="8434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получения кредита в МСП Банке требуется минимальный пакет документов. </a:t>
            </a:r>
            <a:endParaRPr lang="ru-RU" sz="14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онлайн-формате заполняется заявка и анкета через систему дистанционного кредитования банка (smbfin.ru), прикладывается справка о регистрации и доходе из сервиса «Мой налог». </a:t>
            </a:r>
          </a:p>
        </p:txBody>
      </p:sp>
    </p:spTree>
    <p:extLst>
      <p:ext uri="{BB962C8B-B14F-4D97-AF65-F5344CB8AC3E}">
        <p14:creationId xmlns:p14="http://schemas.microsoft.com/office/powerpoint/2010/main" val="37340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168"/>
            <a:ext cx="4464496" cy="4752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17595</TotalTime>
  <Words>623</Words>
  <Application>Microsoft Office PowerPoint</Application>
  <PresentationFormat>Экран (4:3)</PresentationFormat>
  <Paragraphs>88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Специальное оформление</vt:lpstr>
      <vt:lpstr>1_Специальное оформление</vt:lpstr>
      <vt:lpstr>Кредиты на развитие бизнеса для самозанятых</vt:lpstr>
      <vt:lpstr>О Банке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Воинова Ольга Александровна</cp:lastModifiedBy>
  <cp:revision>407</cp:revision>
  <cp:lastPrinted>2020-09-03T12:30:03Z</cp:lastPrinted>
  <dcterms:created xsi:type="dcterms:W3CDTF">2017-08-03T13:00:25Z</dcterms:created>
  <dcterms:modified xsi:type="dcterms:W3CDTF">2020-11-23T12:44:44Z</dcterms:modified>
</cp:coreProperties>
</file>